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2"/>
  </p:notesMasterIdLst>
  <p:handoutMasterIdLst>
    <p:handoutMasterId r:id="rId13"/>
  </p:handoutMasterIdLst>
  <p:sldIdLst>
    <p:sldId id="256" r:id="rId2"/>
    <p:sldId id="310" r:id="rId3"/>
    <p:sldId id="307" r:id="rId4"/>
    <p:sldId id="312" r:id="rId5"/>
    <p:sldId id="313" r:id="rId6"/>
    <p:sldId id="308" r:id="rId7"/>
    <p:sldId id="309" r:id="rId8"/>
    <p:sldId id="311" r:id="rId9"/>
    <p:sldId id="315" r:id="rId10"/>
    <p:sldId id="314" r:id="rId11"/>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FF0000"/>
    <a:srgbClr val="000000"/>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869" autoAdjust="0"/>
    <p:restoredTop sz="84352" autoAdjust="0"/>
  </p:normalViewPr>
  <p:slideViewPr>
    <p:cSldViewPr>
      <p:cViewPr>
        <p:scale>
          <a:sx n="60" d="100"/>
          <a:sy n="60" d="100"/>
        </p:scale>
        <p:origin x="-2910" y="-696"/>
      </p:cViewPr>
      <p:guideLst>
        <p:guide orient="horz" pos="2160"/>
        <p:guide pos="2880"/>
      </p:guideLst>
    </p:cSldViewPr>
  </p:slideViewPr>
  <p:outlineViewPr>
    <p:cViewPr>
      <p:scale>
        <a:sx n="33" d="100"/>
        <a:sy n="33" d="100"/>
      </p:scale>
      <p:origin x="36" y="265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2" d="100"/>
          <a:sy n="82" d="100"/>
        </p:scale>
        <p:origin x="-3918"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410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49688" y="0"/>
            <a:ext cx="2946400" cy="494108"/>
          </a:xfrm>
          <a:prstGeom prst="rect">
            <a:avLst/>
          </a:prstGeom>
        </p:spPr>
        <p:txBody>
          <a:bodyPr vert="horz" lIns="91440" tIns="45720" rIns="91440" bIns="45720" rtlCol="0"/>
          <a:lstStyle>
            <a:lvl1pPr algn="r">
              <a:defRPr sz="1200"/>
            </a:lvl1pPr>
          </a:lstStyle>
          <a:p>
            <a:fld id="{E6B99C36-010E-43C0-AC61-BD22D7E78BF5}" type="datetimeFigureOut">
              <a:rPr lang="en-GB" smtClean="0"/>
              <a:t>20/09/2017</a:t>
            </a:fld>
            <a:endParaRPr lang="en-GB"/>
          </a:p>
        </p:txBody>
      </p:sp>
      <p:sp>
        <p:nvSpPr>
          <p:cNvPr id="4" name="Fußzeilenplatzhalter 3"/>
          <p:cNvSpPr>
            <a:spLocks noGrp="1"/>
          </p:cNvSpPr>
          <p:nvPr>
            <p:ph type="ftr" sz="quarter" idx="2"/>
          </p:nvPr>
        </p:nvSpPr>
        <p:spPr>
          <a:xfrm>
            <a:off x="0" y="9376977"/>
            <a:ext cx="2946400" cy="494108"/>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49688" y="9376977"/>
            <a:ext cx="2946400" cy="494108"/>
          </a:xfrm>
          <a:prstGeom prst="rect">
            <a:avLst/>
          </a:prstGeom>
        </p:spPr>
        <p:txBody>
          <a:bodyPr vert="horz" lIns="91440" tIns="45720" rIns="91440" bIns="45720" rtlCol="0" anchor="b"/>
          <a:lstStyle>
            <a:lvl1pPr algn="r">
              <a:defRPr sz="1200"/>
            </a:lvl1pPr>
          </a:lstStyle>
          <a:p>
            <a:fld id="{831F802D-D840-4487-A76F-C4C47DC7CA81}" type="slidenum">
              <a:rPr lang="en-GB" smtClean="0"/>
              <a:t>‹#›</a:t>
            </a:fld>
            <a:endParaRPr lang="en-GB"/>
          </a:p>
        </p:txBody>
      </p:sp>
    </p:spTree>
    <p:extLst>
      <p:ext uri="{BB962C8B-B14F-4D97-AF65-F5344CB8AC3E}">
        <p14:creationId xmlns:p14="http://schemas.microsoft.com/office/powerpoint/2010/main" val="1291352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08"/>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49688" y="0"/>
            <a:ext cx="2946400" cy="494108"/>
          </a:xfrm>
          <a:prstGeom prst="rect">
            <a:avLst/>
          </a:prstGeom>
        </p:spPr>
        <p:txBody>
          <a:bodyPr vert="horz" lIns="91440" tIns="45720" rIns="91440" bIns="45720" rtlCol="0"/>
          <a:lstStyle>
            <a:lvl1pPr algn="r">
              <a:defRPr sz="1200" smtClean="0">
                <a:cs typeface="+mn-cs"/>
              </a:defRPr>
            </a:lvl1pPr>
          </a:lstStyle>
          <a:p>
            <a:pPr>
              <a:defRPr/>
            </a:pPr>
            <a:fld id="{F02FE46F-56A2-4800-A67C-41A0C7F5DE30}" type="datetimeFigureOut">
              <a:rPr lang="en-GB"/>
              <a:pPr>
                <a:defRPr/>
              </a:pPr>
              <a:t>20/09/2017</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690069"/>
            <a:ext cx="5438775" cy="4442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6977"/>
            <a:ext cx="2946400" cy="494108"/>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49688" y="9376977"/>
            <a:ext cx="2946400" cy="494108"/>
          </a:xfrm>
          <a:prstGeom prst="rect">
            <a:avLst/>
          </a:prstGeom>
        </p:spPr>
        <p:txBody>
          <a:bodyPr vert="horz" lIns="91440" tIns="45720" rIns="91440" bIns="45720" rtlCol="0" anchor="b"/>
          <a:lstStyle>
            <a:lvl1pPr algn="r">
              <a:defRPr sz="1200" smtClean="0">
                <a:cs typeface="+mn-cs"/>
              </a:defRPr>
            </a:lvl1pPr>
          </a:lstStyle>
          <a:p>
            <a:pPr>
              <a:defRPr/>
            </a:pPr>
            <a:fld id="{69A9CBC8-6525-4D25-9862-4BCB70565ABA}" type="slidenum">
              <a:rPr lang="en-GB"/>
              <a:pPr>
                <a:defRPr/>
              </a:pPr>
              <a:t>‹#›</a:t>
            </a:fld>
            <a:endParaRPr lang="en-GB"/>
          </a:p>
        </p:txBody>
      </p:sp>
    </p:spTree>
    <p:extLst>
      <p:ext uri="{BB962C8B-B14F-4D97-AF65-F5344CB8AC3E}">
        <p14:creationId xmlns:p14="http://schemas.microsoft.com/office/powerpoint/2010/main" val="3050127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95400" y="2741613"/>
            <a:ext cx="7618413" cy="457200"/>
          </a:xfrm>
        </p:spPr>
        <p:txBody>
          <a:bodyPr/>
          <a:lstStyle>
            <a:lvl1pPr>
              <a:defRPr sz="2400">
                <a:solidFill>
                  <a:srgbClr val="887F6E"/>
                </a:solidFill>
              </a:defRPr>
            </a:lvl1pPr>
          </a:lstStyle>
          <a:p>
            <a:pPr lvl="0"/>
            <a:r>
              <a:rPr lang="en-GB" noProof="0" smtClean="0"/>
              <a:t>Click to edit Master title style</a:t>
            </a:r>
          </a:p>
        </p:txBody>
      </p:sp>
      <p:sp>
        <p:nvSpPr>
          <p:cNvPr id="6147" name="Rectangle 3"/>
          <p:cNvSpPr>
            <a:spLocks noGrp="1" noChangeArrowheads="1"/>
          </p:cNvSpPr>
          <p:nvPr>
            <p:ph type="subTitle" idx="1"/>
          </p:nvPr>
        </p:nvSpPr>
        <p:spPr>
          <a:xfrm>
            <a:off x="1295400" y="3295650"/>
            <a:ext cx="7618413" cy="457200"/>
          </a:xfrm>
        </p:spPr>
        <p:txBody>
          <a:bodyPr/>
          <a:lstStyle>
            <a:lvl1pPr marL="0" indent="0" algn="r">
              <a:buFontTx/>
              <a:buNone/>
              <a:defRPr sz="1800"/>
            </a:lvl1pPr>
          </a:lstStyle>
          <a:p>
            <a:pPr lvl="0"/>
            <a:r>
              <a:rPr lang="en-GB" noProof="0" smtClean="0"/>
              <a:t>Click to edit Master subtitle style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D9030D1-9A54-442E-8EA1-8508DE09B6E8}"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455613" y="6354763"/>
            <a:ext cx="5334000" cy="363537"/>
          </a:xfrm>
        </p:spPr>
        <p:txBody>
          <a:bodyPr/>
          <a:lstStyle>
            <a:lvl1pPr>
              <a:defRPr/>
            </a:lvl1pPr>
          </a:lstStyle>
          <a:p>
            <a:pPr>
              <a:defRPr/>
            </a:pPr>
            <a:endParaRPr lang="en-GB"/>
          </a:p>
        </p:txBody>
      </p:sp>
      <p:sp>
        <p:nvSpPr>
          <p:cNvPr id="3" name="Espace réservé du numéro de diapositive 2"/>
          <p:cNvSpPr>
            <a:spLocks noGrp="1"/>
          </p:cNvSpPr>
          <p:nvPr>
            <p:ph type="sldNum" sz="quarter" idx="11"/>
          </p:nvPr>
        </p:nvSpPr>
        <p:spPr>
          <a:xfrm>
            <a:off x="7920038" y="6354763"/>
            <a:ext cx="763587" cy="363537"/>
          </a:xfrm>
        </p:spPr>
        <p:txBody>
          <a:bodyPr/>
          <a:lstStyle>
            <a:lvl1pPr>
              <a:defRPr/>
            </a:lvl1pPr>
          </a:lstStyle>
          <a:p>
            <a:pPr>
              <a:defRPr/>
            </a:pPr>
            <a:fld id="{48CC642E-23FC-4CFD-8381-25622B9060DF}"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2813"/>
            <a:ext cx="8226425" cy="687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752600"/>
            <a:ext cx="8226425" cy="4408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455613" y="6354763"/>
            <a:ext cx="5334000"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900">
                <a:solidFill>
                  <a:srgbClr val="887F6E"/>
                </a:solidFill>
                <a:cs typeface="+mn-cs"/>
              </a:defRPr>
            </a:lvl1pPr>
          </a:lstStyle>
          <a:p>
            <a:pPr>
              <a:defRPr/>
            </a:pPr>
            <a:endParaRPr lang="en-GB"/>
          </a:p>
        </p:txBody>
      </p:sp>
      <p:sp>
        <p:nvSpPr>
          <p:cNvPr id="1030" name="Rectangle 6"/>
          <p:cNvSpPr>
            <a:spLocks noGrp="1" noChangeArrowheads="1"/>
          </p:cNvSpPr>
          <p:nvPr>
            <p:ph type="sldNum" sz="quarter" idx="4"/>
          </p:nvPr>
        </p:nvSpPr>
        <p:spPr bwMode="auto">
          <a:xfrm>
            <a:off x="7920038" y="6354763"/>
            <a:ext cx="763587"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solidFill>
                  <a:srgbClr val="887F6E"/>
                </a:solidFill>
                <a:cs typeface="+mn-cs"/>
              </a:defRPr>
            </a:lvl1pPr>
          </a:lstStyle>
          <a:p>
            <a:pPr>
              <a:defRPr/>
            </a:pPr>
            <a:fld id="{3236B2A9-A7B5-41B6-8695-C7FEAEFF0AD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timing>
    <p:tnLst>
      <p:par>
        <p:cTn id="1" dur="indefinite" restart="never" nodeType="tmRoot"/>
      </p:par>
    </p:tnLst>
  </p:timing>
  <p:hf hdr="0"/>
  <p:txStyles>
    <p:titleStyle>
      <a:lvl1pPr algn="r" rtl="0" eaLnBrk="0" fontAlgn="base" hangingPunct="0">
        <a:spcBef>
          <a:spcPct val="0"/>
        </a:spcBef>
        <a:spcAft>
          <a:spcPct val="0"/>
        </a:spcAft>
        <a:defRPr sz="2200" b="1">
          <a:solidFill>
            <a:schemeClr val="bg1"/>
          </a:solidFill>
          <a:latin typeface="+mj-lt"/>
          <a:ea typeface="+mj-ea"/>
          <a:cs typeface="+mj-cs"/>
        </a:defRPr>
      </a:lvl1pPr>
      <a:lvl2pPr algn="r" rtl="0" eaLnBrk="0" fontAlgn="base" hangingPunct="0">
        <a:spcBef>
          <a:spcPct val="0"/>
        </a:spcBef>
        <a:spcAft>
          <a:spcPct val="0"/>
        </a:spcAft>
        <a:defRPr sz="2200" b="1">
          <a:solidFill>
            <a:schemeClr val="bg1"/>
          </a:solidFill>
          <a:latin typeface="Arial" charset="0"/>
        </a:defRPr>
      </a:lvl2pPr>
      <a:lvl3pPr algn="r" rtl="0" eaLnBrk="0" fontAlgn="base" hangingPunct="0">
        <a:spcBef>
          <a:spcPct val="0"/>
        </a:spcBef>
        <a:spcAft>
          <a:spcPct val="0"/>
        </a:spcAft>
        <a:defRPr sz="2200" b="1">
          <a:solidFill>
            <a:schemeClr val="bg1"/>
          </a:solidFill>
          <a:latin typeface="Arial" charset="0"/>
        </a:defRPr>
      </a:lvl3pPr>
      <a:lvl4pPr algn="r" rtl="0" eaLnBrk="0" fontAlgn="base" hangingPunct="0">
        <a:spcBef>
          <a:spcPct val="0"/>
        </a:spcBef>
        <a:spcAft>
          <a:spcPct val="0"/>
        </a:spcAft>
        <a:defRPr sz="2200" b="1">
          <a:solidFill>
            <a:schemeClr val="bg1"/>
          </a:solidFill>
          <a:latin typeface="Arial" charset="0"/>
        </a:defRPr>
      </a:lvl4pPr>
      <a:lvl5pPr algn="r" rtl="0" eaLnBrk="0" fontAlgn="base" hangingPunct="0">
        <a:spcBef>
          <a:spcPct val="0"/>
        </a:spcBef>
        <a:spcAft>
          <a:spcPct val="0"/>
        </a:spcAft>
        <a:defRPr sz="2200" b="1">
          <a:solidFill>
            <a:schemeClr val="bg1"/>
          </a:solidFill>
          <a:latin typeface="Arial" charset="0"/>
        </a:defRPr>
      </a:lvl5pPr>
      <a:lvl6pPr marL="457200" algn="r" rtl="0" fontAlgn="base">
        <a:spcBef>
          <a:spcPct val="0"/>
        </a:spcBef>
        <a:spcAft>
          <a:spcPct val="0"/>
        </a:spcAft>
        <a:defRPr sz="2200" b="1">
          <a:solidFill>
            <a:schemeClr val="bg1"/>
          </a:solidFill>
          <a:latin typeface="Arial" charset="0"/>
        </a:defRPr>
      </a:lvl6pPr>
      <a:lvl7pPr marL="914400" algn="r" rtl="0" fontAlgn="base">
        <a:spcBef>
          <a:spcPct val="0"/>
        </a:spcBef>
        <a:spcAft>
          <a:spcPct val="0"/>
        </a:spcAft>
        <a:defRPr sz="2200" b="1">
          <a:solidFill>
            <a:schemeClr val="bg1"/>
          </a:solidFill>
          <a:latin typeface="Arial" charset="0"/>
        </a:defRPr>
      </a:lvl7pPr>
      <a:lvl8pPr marL="1371600" algn="r" rtl="0" fontAlgn="base">
        <a:spcBef>
          <a:spcPct val="0"/>
        </a:spcBef>
        <a:spcAft>
          <a:spcPct val="0"/>
        </a:spcAft>
        <a:defRPr sz="2200" b="1">
          <a:solidFill>
            <a:schemeClr val="bg1"/>
          </a:solidFill>
          <a:latin typeface="Arial" charset="0"/>
        </a:defRPr>
      </a:lvl8pPr>
      <a:lvl9pPr marL="1828800" algn="r" rtl="0" fontAlgn="base">
        <a:spcBef>
          <a:spcPct val="0"/>
        </a:spcBef>
        <a:spcAft>
          <a:spcPct val="0"/>
        </a:spcAft>
        <a:defRPr sz="2200" b="1">
          <a:solidFill>
            <a:schemeClr val="bg1"/>
          </a:solidFill>
          <a:latin typeface="Arial" charset="0"/>
        </a:defRPr>
      </a:lvl9pPr>
    </p:titleStyle>
    <p:bodyStyle>
      <a:lvl1pPr marL="269875" indent="-269875" algn="l" rtl="0" eaLnBrk="0" fontAlgn="base" hangingPunct="0">
        <a:spcBef>
          <a:spcPct val="20000"/>
        </a:spcBef>
        <a:spcAft>
          <a:spcPct val="0"/>
        </a:spcAft>
        <a:buClr>
          <a:srgbClr val="887F6E"/>
        </a:buClr>
        <a:buChar char="•"/>
        <a:defRPr sz="2200">
          <a:solidFill>
            <a:schemeClr val="tx1"/>
          </a:solidFill>
          <a:latin typeface="+mn-lt"/>
          <a:ea typeface="+mn-ea"/>
          <a:cs typeface="+mn-cs"/>
        </a:defRPr>
      </a:lvl1pPr>
      <a:lvl2pPr marL="714375" indent="-265113" algn="l" rtl="0" eaLnBrk="0" fontAlgn="base" hangingPunct="0">
        <a:spcBef>
          <a:spcPct val="20000"/>
        </a:spcBef>
        <a:spcAft>
          <a:spcPct val="0"/>
        </a:spcAft>
        <a:buClr>
          <a:srgbClr val="887F6E"/>
        </a:buClr>
        <a:buChar char="•"/>
        <a:defRPr sz="2000">
          <a:solidFill>
            <a:schemeClr val="tx1"/>
          </a:solidFill>
          <a:latin typeface="+mn-lt"/>
        </a:defRPr>
      </a:lvl2pPr>
      <a:lvl3pPr marL="1160463" indent="-266700" algn="l" rtl="0" eaLnBrk="0" fontAlgn="base" hangingPunct="0">
        <a:spcBef>
          <a:spcPct val="20000"/>
        </a:spcBef>
        <a:spcAft>
          <a:spcPct val="0"/>
        </a:spcAft>
        <a:buClr>
          <a:srgbClr val="887F6E"/>
        </a:buClr>
        <a:buChar char="•"/>
        <a:defRPr>
          <a:solidFill>
            <a:schemeClr val="tx1"/>
          </a:solidFill>
          <a:latin typeface="+mn-lt"/>
        </a:defRPr>
      </a:lvl3pPr>
      <a:lvl4pPr marL="1617663" indent="-277813" algn="l" rtl="0" eaLnBrk="0" fontAlgn="base" hangingPunct="0">
        <a:spcBef>
          <a:spcPct val="20000"/>
        </a:spcBef>
        <a:spcAft>
          <a:spcPct val="0"/>
        </a:spcAft>
        <a:buClr>
          <a:srgbClr val="887F6E"/>
        </a:buClr>
        <a:buChar char="•"/>
        <a:defRPr>
          <a:solidFill>
            <a:schemeClr val="tx1"/>
          </a:solidFill>
          <a:latin typeface="+mn-lt"/>
        </a:defRPr>
      </a:lvl4pPr>
      <a:lvl5pPr marL="2066925" indent="-269875" algn="l" rtl="0" eaLnBrk="0" fontAlgn="base" hangingPunct="0">
        <a:spcBef>
          <a:spcPct val="20000"/>
        </a:spcBef>
        <a:spcAft>
          <a:spcPct val="0"/>
        </a:spcAft>
        <a:buClr>
          <a:srgbClr val="887F6E"/>
        </a:buClr>
        <a:buChar char="•"/>
        <a:defRPr>
          <a:solidFill>
            <a:schemeClr val="tx1"/>
          </a:solidFill>
          <a:latin typeface="+mn-lt"/>
        </a:defRPr>
      </a:lvl5pPr>
      <a:lvl6pPr marL="2524125" indent="-269875" algn="l" rtl="0" fontAlgn="base">
        <a:spcBef>
          <a:spcPct val="20000"/>
        </a:spcBef>
        <a:spcAft>
          <a:spcPct val="0"/>
        </a:spcAft>
        <a:buClr>
          <a:srgbClr val="887F6E"/>
        </a:buClr>
        <a:buChar char="•"/>
        <a:defRPr>
          <a:solidFill>
            <a:schemeClr val="tx1"/>
          </a:solidFill>
          <a:latin typeface="+mn-lt"/>
        </a:defRPr>
      </a:lvl6pPr>
      <a:lvl7pPr marL="2981325" indent="-269875" algn="l" rtl="0" fontAlgn="base">
        <a:spcBef>
          <a:spcPct val="20000"/>
        </a:spcBef>
        <a:spcAft>
          <a:spcPct val="0"/>
        </a:spcAft>
        <a:buClr>
          <a:srgbClr val="887F6E"/>
        </a:buClr>
        <a:buChar char="•"/>
        <a:defRPr>
          <a:solidFill>
            <a:schemeClr val="tx1"/>
          </a:solidFill>
          <a:latin typeface="+mn-lt"/>
        </a:defRPr>
      </a:lvl7pPr>
      <a:lvl8pPr marL="3438525" indent="-269875" algn="l" rtl="0" fontAlgn="base">
        <a:spcBef>
          <a:spcPct val="20000"/>
        </a:spcBef>
        <a:spcAft>
          <a:spcPct val="0"/>
        </a:spcAft>
        <a:buClr>
          <a:srgbClr val="887F6E"/>
        </a:buClr>
        <a:buChar char="•"/>
        <a:defRPr>
          <a:solidFill>
            <a:schemeClr val="tx1"/>
          </a:solidFill>
          <a:latin typeface="+mn-lt"/>
        </a:defRPr>
      </a:lvl8pPr>
      <a:lvl9pPr marL="3895725" indent="-269875" algn="l" rtl="0" fontAlgn="base">
        <a:spcBef>
          <a:spcPct val="20000"/>
        </a:spcBef>
        <a:spcAft>
          <a:spcPct val="0"/>
        </a:spcAft>
        <a:buClr>
          <a:srgbClr val="887F6E"/>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ept.org/ecc/groups/ecc/wg-fm/efismg/news/eco-efis-workshop-on-19-september-2017/" TargetMode="External"/><Relationship Id="rId7" Type="http://schemas.openxmlformats.org/officeDocument/2006/relationships/hyperlink" Target="http://test.ecodocdb.dk/docd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efis.dk/" TargetMode="External"/><Relationship Id="rId5" Type="http://schemas.openxmlformats.org/officeDocument/2006/relationships/hyperlink" Target="https://cept.org/files/19236/EFIS%20WS%20presentationen.zip" TargetMode="External"/><Relationship Id="rId4" Type="http://schemas.openxmlformats.org/officeDocument/2006/relationships/hyperlink" Target="https://cept.org/files/19236/EFIS%20workshop%20programme%20-%2019%20September%202017%20fin.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2483768" y="4509120"/>
            <a:ext cx="6660232" cy="1008112"/>
          </a:xfrm>
        </p:spPr>
        <p:txBody>
          <a:bodyPr/>
          <a:lstStyle/>
          <a:p>
            <a:pPr algn="l" eaLnBrk="1" hangingPunct="1"/>
            <a:r>
              <a:rPr lang="en-GB" dirty="0" smtClean="0"/>
              <a:t>Overview,</a:t>
            </a:r>
            <a:br>
              <a:rPr lang="en-GB" dirty="0" smtClean="0"/>
            </a:br>
            <a:r>
              <a:rPr lang="en-GB" dirty="0" smtClean="0"/>
              <a:t>follow-up activities for EFIS/MG and WG FM</a:t>
            </a:r>
          </a:p>
        </p:txBody>
      </p:sp>
      <p:sp>
        <p:nvSpPr>
          <p:cNvPr id="6" name="Foliennummernplatzhalter 4"/>
          <p:cNvSpPr txBox="1">
            <a:spLocks/>
          </p:cNvSpPr>
          <p:nvPr/>
        </p:nvSpPr>
        <p:spPr>
          <a:xfrm>
            <a:off x="7920038" y="6354763"/>
            <a:ext cx="763587" cy="363537"/>
          </a:xfrm>
          <a:prstGeom prst="rect">
            <a:avLst/>
          </a:prstGeom>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9D9030D1-9A54-442E-8EA1-8508DE09B6E8}" type="slidenum">
              <a:rPr lang="en-GB" sz="1000" smtClean="0"/>
              <a:pPr algn="r">
                <a:defRPr/>
              </a:pPr>
              <a:t>1</a:t>
            </a:fld>
            <a:endParaRPr lang="en-GB" sz="1000" dirty="0"/>
          </a:p>
        </p:txBody>
      </p:sp>
      <p:sp>
        <p:nvSpPr>
          <p:cNvPr id="2" name="Textfeld 1"/>
          <p:cNvSpPr txBox="1"/>
          <p:nvPr/>
        </p:nvSpPr>
        <p:spPr>
          <a:xfrm>
            <a:off x="2483768" y="3198167"/>
            <a:ext cx="6431632" cy="954107"/>
          </a:xfrm>
          <a:prstGeom prst="rect">
            <a:avLst/>
          </a:prstGeom>
          <a:noFill/>
        </p:spPr>
        <p:txBody>
          <a:bodyPr wrap="square" rtlCol="0">
            <a:spAutoFit/>
          </a:bodyPr>
          <a:lstStyle/>
          <a:p>
            <a:pPr algn="r"/>
            <a:r>
              <a:rPr lang="en-GB" sz="2800" b="1" dirty="0" smtClean="0"/>
              <a:t>ECO Workshop on EFIS</a:t>
            </a:r>
          </a:p>
          <a:p>
            <a:pPr algn="r"/>
            <a:r>
              <a:rPr lang="en-GB" sz="2800" b="1" dirty="0" smtClean="0"/>
              <a:t>Mainz / Germany, 19 September 2017</a:t>
            </a:r>
            <a:endParaRPr lang="en-GB"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ECO Workshop on EFIS</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dirty="0" smtClean="0">
                <a:solidFill>
                  <a:srgbClr val="002060"/>
                </a:solidFill>
              </a:rPr>
              <a:t>			</a:t>
            </a:r>
          </a:p>
          <a:p>
            <a:pPr marL="0" indent="0" eaLnBrk="1" hangingPunct="1">
              <a:buNone/>
            </a:pPr>
            <a:endParaRPr lang="en-GB" dirty="0">
              <a:solidFill>
                <a:srgbClr val="002060"/>
              </a:solidFill>
            </a:endParaRPr>
          </a:p>
          <a:p>
            <a:pPr marL="0" indent="0" eaLnBrk="1" hangingPunct="1">
              <a:buNone/>
            </a:pPr>
            <a:endParaRPr lang="en-GB" dirty="0" smtClean="0">
              <a:solidFill>
                <a:srgbClr val="002060"/>
              </a:solidFill>
            </a:endParaRPr>
          </a:p>
          <a:p>
            <a:pPr marL="0" indent="0" eaLnBrk="1" hangingPunct="1">
              <a:buNone/>
            </a:pPr>
            <a:r>
              <a:rPr lang="en-GB" dirty="0">
                <a:solidFill>
                  <a:srgbClr val="002060"/>
                </a:solidFill>
              </a:rPr>
              <a:t>	</a:t>
            </a:r>
            <a:r>
              <a:rPr lang="en-GB" dirty="0" smtClean="0">
                <a:solidFill>
                  <a:srgbClr val="002060"/>
                </a:solidFill>
              </a:rPr>
              <a:t>	</a:t>
            </a:r>
            <a:r>
              <a:rPr lang="en-GB" sz="6600" dirty="0" smtClean="0">
                <a:solidFill>
                  <a:srgbClr val="002060"/>
                </a:solidFill>
              </a:rPr>
              <a:t>Thank you</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10</a:t>
            </a:fld>
            <a:endParaRPr lang="en-GB"/>
          </a:p>
        </p:txBody>
      </p:sp>
    </p:spTree>
    <p:extLst>
      <p:ext uri="{BB962C8B-B14F-4D97-AF65-F5344CB8AC3E}">
        <p14:creationId xmlns:p14="http://schemas.microsoft.com/office/powerpoint/2010/main" val="66151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ECO Workshop on EFIS</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Links: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GB" dirty="0" smtClean="0">
                <a:solidFill>
                  <a:srgbClr val="002060"/>
                </a:solidFill>
                <a:hlinkClick r:id="rId3"/>
              </a:rPr>
              <a:t>Workshop website</a:t>
            </a:r>
            <a:endParaRPr lang="en-GB" dirty="0" smtClean="0">
              <a:solidFill>
                <a:srgbClr val="002060"/>
              </a:solidFill>
            </a:endParaRPr>
          </a:p>
          <a:p>
            <a:pPr eaLnBrk="1" hangingPunct="1"/>
            <a:r>
              <a:rPr lang="en-GB" dirty="0" smtClean="0">
                <a:solidFill>
                  <a:srgbClr val="002060"/>
                </a:solidFill>
                <a:hlinkClick r:id="rId4"/>
              </a:rPr>
              <a:t>Workshop Programme</a:t>
            </a:r>
            <a:endParaRPr lang="en-GB" dirty="0" smtClean="0">
              <a:solidFill>
                <a:srgbClr val="002060"/>
              </a:solidFill>
            </a:endParaRPr>
          </a:p>
          <a:p>
            <a:pPr eaLnBrk="1" hangingPunct="1"/>
            <a:r>
              <a:rPr lang="en-GB" dirty="0" smtClean="0">
                <a:solidFill>
                  <a:srgbClr val="002060"/>
                </a:solidFill>
                <a:hlinkClick r:id="rId5"/>
              </a:rPr>
              <a:t>Presentations</a:t>
            </a:r>
            <a:endParaRPr lang="en-GB" dirty="0" smtClean="0">
              <a:solidFill>
                <a:srgbClr val="002060"/>
              </a:solidFill>
            </a:endParaRPr>
          </a:p>
          <a:p>
            <a:pPr eaLnBrk="1" hangingPunct="1"/>
            <a:r>
              <a:rPr lang="en-GB" dirty="0" smtClean="0">
                <a:solidFill>
                  <a:srgbClr val="002060"/>
                </a:solidFill>
                <a:hlinkClick r:id="rId6"/>
              </a:rPr>
              <a:t>EFIS</a:t>
            </a:r>
            <a:endParaRPr lang="en-GB" dirty="0" smtClean="0">
              <a:solidFill>
                <a:srgbClr val="002060"/>
              </a:solidFill>
            </a:endParaRPr>
          </a:p>
          <a:p>
            <a:pPr eaLnBrk="1" hangingPunct="1"/>
            <a:r>
              <a:rPr lang="en-GB" dirty="0" smtClean="0">
                <a:solidFill>
                  <a:srgbClr val="002060"/>
                </a:solidFill>
                <a:hlinkClick r:id="rId7"/>
              </a:rPr>
              <a:t>ECC Deliverables (new Doc DB)</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a:t>
            </a:fld>
            <a:endParaRPr lang="en-GB"/>
          </a:p>
        </p:txBody>
      </p:sp>
    </p:spTree>
    <p:extLst>
      <p:ext uri="{BB962C8B-B14F-4D97-AF65-F5344CB8AC3E}">
        <p14:creationId xmlns:p14="http://schemas.microsoft.com/office/powerpoint/2010/main" val="3838985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1</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What is EFIS?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GB" dirty="0" smtClean="0">
                <a:solidFill>
                  <a:srgbClr val="002060"/>
                </a:solidFill>
              </a:rPr>
              <a:t>It’s an information system, not a frequency planning tool. </a:t>
            </a:r>
            <a:br>
              <a:rPr lang="en-GB" dirty="0" smtClean="0">
                <a:solidFill>
                  <a:srgbClr val="002060"/>
                </a:solidFill>
              </a:rPr>
            </a:br>
            <a:r>
              <a:rPr lang="en-US" dirty="0" smtClean="0">
                <a:solidFill>
                  <a:srgbClr val="002060"/>
                </a:solidFill>
              </a:rPr>
              <a:t>Reliable </a:t>
            </a:r>
            <a:r>
              <a:rPr lang="en-US" dirty="0">
                <a:solidFill>
                  <a:srgbClr val="002060"/>
                </a:solidFill>
              </a:rPr>
              <a:t>and correct information in the public </a:t>
            </a:r>
            <a:r>
              <a:rPr lang="en-US" dirty="0" smtClean="0">
                <a:solidFill>
                  <a:srgbClr val="002060"/>
                </a:solidFill>
              </a:rPr>
              <a:t>domain.</a:t>
            </a:r>
            <a:endParaRPr lang="en-GB" dirty="0" smtClean="0">
              <a:solidFill>
                <a:srgbClr val="002060"/>
              </a:solidFill>
            </a:endParaRPr>
          </a:p>
          <a:p>
            <a:pPr eaLnBrk="1" hangingPunct="1"/>
            <a:r>
              <a:rPr lang="en-GB" dirty="0" smtClean="0">
                <a:solidFill>
                  <a:srgbClr val="002060"/>
                </a:solidFill>
              </a:rPr>
              <a:t>Regulatory information / informative documents.</a:t>
            </a:r>
          </a:p>
          <a:p>
            <a:pPr eaLnBrk="1" hangingPunct="1"/>
            <a:r>
              <a:rPr lang="en-US" dirty="0" smtClean="0">
                <a:solidFill>
                  <a:srgbClr val="002060"/>
                </a:solidFill>
              </a:rPr>
              <a:t>Documentation </a:t>
            </a:r>
            <a:r>
              <a:rPr lang="en-US" dirty="0">
                <a:solidFill>
                  <a:srgbClr val="002060"/>
                </a:solidFill>
              </a:rPr>
              <a:t>and </a:t>
            </a:r>
            <a:r>
              <a:rPr lang="en-US" dirty="0" smtClean="0">
                <a:solidFill>
                  <a:srgbClr val="002060"/>
                </a:solidFill>
              </a:rPr>
              <a:t>relations, </a:t>
            </a:r>
            <a:r>
              <a:rPr lang="en-US" dirty="0">
                <a:solidFill>
                  <a:srgbClr val="002060"/>
                </a:solidFill>
              </a:rPr>
              <a:t>e.g. ECC deliverables and </a:t>
            </a:r>
            <a:r>
              <a:rPr lang="en-US" dirty="0" smtClean="0">
                <a:solidFill>
                  <a:srgbClr val="002060"/>
                </a:solidFill>
              </a:rPr>
              <a:t>standards.</a:t>
            </a:r>
            <a:endParaRPr lang="en-GB" dirty="0" smtClean="0">
              <a:solidFill>
                <a:srgbClr val="002060"/>
              </a:solidFill>
            </a:endParaRPr>
          </a:p>
          <a:p>
            <a:pPr eaLnBrk="1" hangingPunct="1"/>
            <a:r>
              <a:rPr lang="en-GB" dirty="0" smtClean="0">
                <a:solidFill>
                  <a:srgbClr val="002060"/>
                </a:solidFill>
              </a:rPr>
              <a:t>Importance for CEPT, EU, also for user outside Europe.</a:t>
            </a:r>
          </a:p>
          <a:p>
            <a:pPr eaLnBrk="1" hangingPunct="1"/>
            <a:r>
              <a:rPr lang="en-US" dirty="0" smtClean="0">
                <a:solidFill>
                  <a:srgbClr val="002060"/>
                </a:solidFill>
              </a:rPr>
              <a:t>Feedback </a:t>
            </a:r>
            <a:r>
              <a:rPr lang="en-US" dirty="0">
                <a:solidFill>
                  <a:srgbClr val="002060"/>
                </a:solidFill>
              </a:rPr>
              <a:t>from users, user experience, important for future </a:t>
            </a:r>
            <a:r>
              <a:rPr lang="en-US" dirty="0" smtClean="0">
                <a:solidFill>
                  <a:srgbClr val="002060"/>
                </a:solidFill>
              </a:rPr>
              <a:t>developments.</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3</a:t>
            </a:fld>
            <a:endParaRPr lang="en-GB"/>
          </a:p>
        </p:txBody>
      </p:sp>
    </p:spTree>
    <p:extLst>
      <p:ext uri="{BB962C8B-B14F-4D97-AF65-F5344CB8AC3E}">
        <p14:creationId xmlns:p14="http://schemas.microsoft.com/office/powerpoint/2010/main" val="2059145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1</a:t>
            </a:r>
          </a:p>
        </p:txBody>
      </p:sp>
      <p:sp>
        <p:nvSpPr>
          <p:cNvPr id="7170" name="Content Placeholder 2"/>
          <p:cNvSpPr>
            <a:spLocks noGrp="1"/>
          </p:cNvSpPr>
          <p:nvPr>
            <p:ph idx="1"/>
          </p:nvPr>
        </p:nvSpPr>
        <p:spPr>
          <a:xfrm>
            <a:off x="457200" y="1752600"/>
            <a:ext cx="8226425" cy="4772744"/>
          </a:xfrm>
        </p:spPr>
        <p:txBody>
          <a:bodyPr/>
          <a:lstStyle/>
          <a:p>
            <a:pPr marL="0" indent="0" eaLnBrk="1" hangingPunct="1">
              <a:buNone/>
            </a:pPr>
            <a:r>
              <a:rPr lang="en-GB" u="sng" dirty="0" smtClean="0">
                <a:solidFill>
                  <a:srgbClr val="002060"/>
                </a:solidFill>
              </a:rPr>
              <a:t>What is EFIS (cont.)?</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US" dirty="0">
                <a:solidFill>
                  <a:srgbClr val="002060"/>
                </a:solidFill>
              </a:rPr>
              <a:t>EC: Proposal for a written questionnaire to commercial users (industry) on their expectations regarding EFIS.</a:t>
            </a:r>
          </a:p>
          <a:p>
            <a:pPr eaLnBrk="1" hangingPunct="1"/>
            <a:r>
              <a:rPr lang="en-US" dirty="0">
                <a:solidFill>
                  <a:srgbClr val="002060"/>
                </a:solidFill>
              </a:rPr>
              <a:t>750 </a:t>
            </a:r>
            <a:r>
              <a:rPr lang="en-US" dirty="0" smtClean="0">
                <a:solidFill>
                  <a:srgbClr val="002060"/>
                </a:solidFill>
              </a:rPr>
              <a:t>users </a:t>
            </a:r>
            <a:r>
              <a:rPr lang="en-US" dirty="0">
                <a:solidFill>
                  <a:srgbClr val="002060"/>
                </a:solidFill>
              </a:rPr>
              <a:t>per day (China and USA on the top).</a:t>
            </a:r>
          </a:p>
          <a:p>
            <a:pPr eaLnBrk="1" hangingPunct="1"/>
            <a:r>
              <a:rPr lang="en-US" dirty="0">
                <a:solidFill>
                  <a:srgbClr val="002060"/>
                </a:solidFill>
              </a:rPr>
              <a:t>recital-24 of the </a:t>
            </a:r>
            <a:r>
              <a:rPr lang="en-US" dirty="0" smtClean="0">
                <a:solidFill>
                  <a:srgbClr val="002060"/>
                </a:solidFill>
              </a:rPr>
              <a:t>RED;</a:t>
            </a:r>
            <a:r>
              <a:rPr lang="en-US" dirty="0">
                <a:solidFill>
                  <a:srgbClr val="002060"/>
                </a:solidFill>
              </a:rPr>
              <a:t/>
            </a:r>
            <a:br>
              <a:rPr lang="en-US" dirty="0">
                <a:solidFill>
                  <a:srgbClr val="002060"/>
                </a:solidFill>
              </a:rPr>
            </a:br>
            <a:r>
              <a:rPr lang="en-US" dirty="0" smtClean="0">
                <a:solidFill>
                  <a:srgbClr val="002060"/>
                </a:solidFill>
              </a:rPr>
              <a:t>comparable </a:t>
            </a:r>
            <a:r>
              <a:rPr lang="en-US" dirty="0">
                <a:solidFill>
                  <a:srgbClr val="002060"/>
                </a:solidFill>
              </a:rPr>
              <a:t>information regarding the use of radio spectrum in each </a:t>
            </a:r>
            <a:r>
              <a:rPr lang="en-US" dirty="0" smtClean="0">
                <a:solidFill>
                  <a:srgbClr val="002060"/>
                </a:solidFill>
              </a:rPr>
              <a:t>MS </a:t>
            </a:r>
            <a:r>
              <a:rPr lang="en-US" dirty="0">
                <a:solidFill>
                  <a:srgbClr val="002060"/>
                </a:solidFill>
              </a:rPr>
              <a:t>available to the public via the </a:t>
            </a:r>
            <a:r>
              <a:rPr lang="en-US" dirty="0" smtClean="0">
                <a:solidFill>
                  <a:srgbClr val="002060"/>
                </a:solidFill>
              </a:rPr>
              <a:t>EFIS, </a:t>
            </a:r>
            <a:r>
              <a:rPr lang="en-US" dirty="0">
                <a:solidFill>
                  <a:srgbClr val="002060"/>
                </a:solidFill>
              </a:rPr>
              <a:t>makes information about restrictions more </a:t>
            </a:r>
            <a:r>
              <a:rPr lang="en-US" dirty="0" smtClean="0">
                <a:solidFill>
                  <a:srgbClr val="002060"/>
                </a:solidFill>
              </a:rPr>
              <a:t>important, ECO </a:t>
            </a:r>
            <a:r>
              <a:rPr lang="en-US" dirty="0">
                <a:solidFill>
                  <a:srgbClr val="002060"/>
                </a:solidFill>
              </a:rPr>
              <a:t>and EFIS/MG should consider how to make them more </a:t>
            </a:r>
            <a:r>
              <a:rPr lang="en-US" dirty="0" smtClean="0">
                <a:solidFill>
                  <a:srgbClr val="002060"/>
                </a:solidFill>
              </a:rPr>
              <a:t>visible.</a:t>
            </a:r>
            <a:endParaRPr lang="en-US" dirty="0">
              <a:solidFill>
                <a:srgbClr val="002060"/>
              </a:solidFill>
            </a:endParaRPr>
          </a:p>
          <a:p>
            <a:pPr eaLnBrk="1" hangingPunct="1"/>
            <a:r>
              <a:rPr lang="en-US" dirty="0">
                <a:solidFill>
                  <a:srgbClr val="002060"/>
                </a:solidFill>
              </a:rPr>
              <a:t>Information relevant </a:t>
            </a:r>
            <a:r>
              <a:rPr lang="en-US" dirty="0" smtClean="0">
                <a:solidFill>
                  <a:srgbClr val="002060"/>
                </a:solidFill>
              </a:rPr>
              <a:t>about the </a:t>
            </a:r>
            <a:r>
              <a:rPr lang="en-US" dirty="0">
                <a:solidFill>
                  <a:srgbClr val="002060"/>
                </a:solidFill>
              </a:rPr>
              <a:t>past (for market surveillance purposes): Available for ECC level </a:t>
            </a:r>
            <a:r>
              <a:rPr lang="en-US" dirty="0" smtClean="0">
                <a:solidFill>
                  <a:srgbClr val="002060"/>
                </a:solidFill>
              </a:rPr>
              <a:t>(Archive in the new </a:t>
            </a:r>
            <a:r>
              <a:rPr lang="en-US" dirty="0" err="1" smtClean="0">
                <a:solidFill>
                  <a:srgbClr val="002060"/>
                </a:solidFill>
              </a:rPr>
              <a:t>DocDB</a:t>
            </a:r>
            <a:r>
              <a:rPr lang="en-US" dirty="0" smtClean="0">
                <a:solidFill>
                  <a:srgbClr val="002060"/>
                </a:solidFill>
              </a:rPr>
              <a:t>), </a:t>
            </a:r>
            <a:r>
              <a:rPr lang="en-US" dirty="0">
                <a:solidFill>
                  <a:srgbClr val="002060"/>
                </a:solidFill>
              </a:rPr>
              <a:t>not for the national level.</a:t>
            </a:r>
          </a:p>
          <a:p>
            <a:pPr marL="0" indent="0" eaLnBrk="1" hangingPunct="1">
              <a:buNone/>
            </a:pP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4</a:t>
            </a:fld>
            <a:endParaRPr lang="en-GB"/>
          </a:p>
        </p:txBody>
      </p:sp>
    </p:spTree>
    <p:extLst>
      <p:ext uri="{BB962C8B-B14F-4D97-AF65-F5344CB8AC3E}">
        <p14:creationId xmlns:p14="http://schemas.microsoft.com/office/powerpoint/2010/main" val="218566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1</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What is EFIS (cont.)?</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US" dirty="0" smtClean="0">
                <a:solidFill>
                  <a:srgbClr val="002060"/>
                </a:solidFill>
              </a:rPr>
              <a:t>Quality of data for governmental use has been improved (recent ECA Table update, public edition of the NJFA). </a:t>
            </a:r>
          </a:p>
          <a:p>
            <a:pPr eaLnBrk="1" hangingPunct="1"/>
            <a:r>
              <a:rPr lang="en-US" dirty="0" smtClean="0">
                <a:solidFill>
                  <a:srgbClr val="002060"/>
                </a:solidFill>
              </a:rPr>
              <a:t>Information </a:t>
            </a:r>
            <a:r>
              <a:rPr lang="en-US" dirty="0">
                <a:solidFill>
                  <a:srgbClr val="002060"/>
                </a:solidFill>
              </a:rPr>
              <a:t>about other </a:t>
            </a:r>
            <a:r>
              <a:rPr lang="en-US" dirty="0" smtClean="0">
                <a:solidFill>
                  <a:srgbClr val="002060"/>
                </a:solidFill>
              </a:rPr>
              <a:t>regions is important </a:t>
            </a:r>
            <a:r>
              <a:rPr lang="en-US" dirty="0">
                <a:solidFill>
                  <a:srgbClr val="002060"/>
                </a:solidFill>
              </a:rPr>
              <a:t>(RED CA</a:t>
            </a:r>
            <a:r>
              <a:rPr lang="en-US" dirty="0" smtClean="0">
                <a:solidFill>
                  <a:srgbClr val="002060"/>
                </a:solidFill>
              </a:rPr>
              <a:t>).</a:t>
            </a:r>
            <a:endParaRPr lang="en-US" dirty="0">
              <a:solidFill>
                <a:srgbClr val="002060"/>
              </a:solidFill>
            </a:endParaRPr>
          </a:p>
          <a:p>
            <a:pPr eaLnBrk="1" hangingPunct="1"/>
            <a:r>
              <a:rPr lang="en-US" dirty="0" smtClean="0">
                <a:solidFill>
                  <a:srgbClr val="002060"/>
                </a:solidFill>
              </a:rPr>
              <a:t>Linkage </a:t>
            </a:r>
            <a:r>
              <a:rPr lang="en-US" dirty="0">
                <a:solidFill>
                  <a:srgbClr val="002060"/>
                </a:solidFill>
              </a:rPr>
              <a:t>to ETSI standards more important and needs to be solved in detail in the near future within future API </a:t>
            </a:r>
            <a:r>
              <a:rPr lang="en-US" dirty="0" smtClean="0">
                <a:solidFill>
                  <a:srgbClr val="002060"/>
                </a:solidFill>
              </a:rPr>
              <a:t>approach.</a:t>
            </a:r>
            <a:endParaRPr lang="en-US"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5</a:t>
            </a:fld>
            <a:endParaRPr lang="en-GB"/>
          </a:p>
        </p:txBody>
      </p:sp>
    </p:spTree>
    <p:extLst>
      <p:ext uri="{BB962C8B-B14F-4D97-AF65-F5344CB8AC3E}">
        <p14:creationId xmlns:p14="http://schemas.microsoft.com/office/powerpoint/2010/main" val="260650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2</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Update of information on national level</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GB" dirty="0" smtClean="0">
                <a:solidFill>
                  <a:srgbClr val="002060"/>
                </a:solidFill>
              </a:rPr>
              <a:t>Overview provided by the ECO.</a:t>
            </a:r>
          </a:p>
          <a:p>
            <a:pPr eaLnBrk="1" hangingPunct="1"/>
            <a:r>
              <a:rPr lang="en-GB" dirty="0" smtClean="0">
                <a:solidFill>
                  <a:srgbClr val="002060"/>
                </a:solidFill>
              </a:rPr>
              <a:t>Three examples (Czech Republic, Switzerland, UK).</a:t>
            </a:r>
          </a:p>
          <a:p>
            <a:pPr eaLnBrk="1" hangingPunct="1"/>
            <a:r>
              <a:rPr lang="en-GB" dirty="0" smtClean="0">
                <a:solidFill>
                  <a:srgbClr val="002060"/>
                </a:solidFill>
              </a:rPr>
              <a:t>Legal conditions on national level are also relevant with regard to the extent of information which may be uploaded.</a:t>
            </a:r>
          </a:p>
          <a:p>
            <a:pPr eaLnBrk="1" hangingPunct="1"/>
            <a:r>
              <a:rPr lang="en-US" dirty="0">
                <a:solidFill>
                  <a:srgbClr val="002060"/>
                </a:solidFill>
              </a:rPr>
              <a:t>RIS template changes due to RE-D? No change in the template itself. But </a:t>
            </a:r>
            <a:r>
              <a:rPr lang="en-US" dirty="0" smtClean="0">
                <a:solidFill>
                  <a:srgbClr val="002060"/>
                </a:solidFill>
              </a:rPr>
              <a:t>guide </a:t>
            </a:r>
            <a:r>
              <a:rPr lang="en-US" dirty="0">
                <a:solidFill>
                  <a:srgbClr val="002060"/>
                </a:solidFill>
              </a:rPr>
              <a:t>to the </a:t>
            </a:r>
            <a:r>
              <a:rPr lang="en-US" dirty="0" smtClean="0">
                <a:solidFill>
                  <a:srgbClr val="002060"/>
                </a:solidFill>
              </a:rPr>
              <a:t>template has been updated.</a:t>
            </a:r>
          </a:p>
          <a:p>
            <a:pPr eaLnBrk="1" hangingPunct="1"/>
            <a:r>
              <a:rPr lang="en-US" dirty="0" smtClean="0">
                <a:solidFill>
                  <a:srgbClr val="002060"/>
                </a:solidFill>
              </a:rPr>
              <a:t>Monitor </a:t>
            </a:r>
            <a:r>
              <a:rPr lang="en-US" dirty="0">
                <a:solidFill>
                  <a:srgbClr val="002060"/>
                </a:solidFill>
              </a:rPr>
              <a:t>outcome of process about new European Electronic Communications Code (Art. 51) </a:t>
            </a:r>
            <a:r>
              <a:rPr lang="en-US" dirty="0" smtClean="0">
                <a:solidFill>
                  <a:srgbClr val="002060"/>
                </a:solidFill>
              </a:rPr>
              <a:t>in </a:t>
            </a:r>
            <a:r>
              <a:rPr lang="en-US" dirty="0">
                <a:solidFill>
                  <a:srgbClr val="002060"/>
                </a:solidFill>
              </a:rPr>
              <a:t>relation to information needs for spectrum trading.</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6</a:t>
            </a:fld>
            <a:endParaRPr lang="en-GB"/>
          </a:p>
        </p:txBody>
      </p:sp>
    </p:spTree>
    <p:extLst>
      <p:ext uri="{BB962C8B-B14F-4D97-AF65-F5344CB8AC3E}">
        <p14:creationId xmlns:p14="http://schemas.microsoft.com/office/powerpoint/2010/main" val="1464074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3</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How to best find information</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GB" dirty="0" smtClean="0">
                <a:solidFill>
                  <a:srgbClr val="002060"/>
                </a:solidFill>
              </a:rPr>
              <a:t>All information provided by EFIS, general overview.</a:t>
            </a:r>
          </a:p>
          <a:p>
            <a:pPr eaLnBrk="1" hangingPunct="1"/>
            <a:r>
              <a:rPr lang="en-GB" dirty="0" smtClean="0">
                <a:solidFill>
                  <a:srgbClr val="002060"/>
                </a:solidFill>
              </a:rPr>
              <a:t>Information related to licensing in mobile bands</a:t>
            </a:r>
            <a:br>
              <a:rPr lang="en-GB" dirty="0" smtClean="0">
                <a:solidFill>
                  <a:srgbClr val="002060"/>
                </a:solidFill>
              </a:rPr>
            </a:br>
            <a:r>
              <a:rPr lang="en-GB" dirty="0" smtClean="0">
                <a:solidFill>
                  <a:srgbClr val="002060"/>
                </a:solidFill>
              </a:rPr>
              <a:t>(ECO Report 03).</a:t>
            </a:r>
          </a:p>
          <a:p>
            <a:pPr eaLnBrk="1" hangingPunct="1"/>
            <a:r>
              <a:rPr lang="en-GB" dirty="0" smtClean="0">
                <a:solidFill>
                  <a:srgbClr val="002060"/>
                </a:solidFill>
              </a:rPr>
              <a:t>Interactive Session (Questions and Answers).</a:t>
            </a:r>
          </a:p>
          <a:p>
            <a:pPr eaLnBrk="1" hangingPunct="1"/>
            <a:r>
              <a:rPr lang="en-US" dirty="0" smtClean="0">
                <a:solidFill>
                  <a:srgbClr val="002060"/>
                </a:solidFill>
              </a:rPr>
              <a:t>Update </a:t>
            </a:r>
            <a:r>
              <a:rPr lang="en-US" dirty="0">
                <a:solidFill>
                  <a:srgbClr val="002060"/>
                </a:solidFill>
              </a:rPr>
              <a:t>history: provide links to the selected information, so there is no need to search it </a:t>
            </a:r>
            <a:r>
              <a:rPr lang="en-US" dirty="0" smtClean="0">
                <a:solidFill>
                  <a:srgbClr val="002060"/>
                </a:solidFill>
              </a:rPr>
              <a:t>again.</a:t>
            </a:r>
          </a:p>
          <a:p>
            <a:pPr eaLnBrk="1" hangingPunct="1"/>
            <a:r>
              <a:rPr lang="en-US" dirty="0" smtClean="0">
                <a:solidFill>
                  <a:srgbClr val="002060"/>
                </a:solidFill>
              </a:rPr>
              <a:t>Information </a:t>
            </a:r>
            <a:r>
              <a:rPr lang="en-US" dirty="0">
                <a:solidFill>
                  <a:srgbClr val="002060"/>
                </a:solidFill>
              </a:rPr>
              <a:t>on responses to </a:t>
            </a:r>
            <a:r>
              <a:rPr lang="en-US" dirty="0" smtClean="0">
                <a:solidFill>
                  <a:srgbClr val="002060"/>
                </a:solidFill>
              </a:rPr>
              <a:t>Questionnaires </a:t>
            </a:r>
            <a:r>
              <a:rPr lang="en-US" dirty="0">
                <a:solidFill>
                  <a:srgbClr val="002060"/>
                </a:solidFill>
              </a:rPr>
              <a:t>(2 links to summaries, one can be removed</a:t>
            </a:r>
            <a:r>
              <a:rPr lang="en-US" dirty="0" smtClean="0">
                <a:solidFill>
                  <a:srgbClr val="002060"/>
                </a:solidFill>
              </a:rPr>
              <a:t>).</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7</a:t>
            </a:fld>
            <a:endParaRPr lang="en-GB"/>
          </a:p>
        </p:txBody>
      </p:sp>
    </p:spTree>
    <p:extLst>
      <p:ext uri="{BB962C8B-B14F-4D97-AF65-F5344CB8AC3E}">
        <p14:creationId xmlns:p14="http://schemas.microsoft.com/office/powerpoint/2010/main" val="1464074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4</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Suggestions for improvement of EFIS</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GB" dirty="0" smtClean="0">
                <a:solidFill>
                  <a:srgbClr val="002060"/>
                </a:solidFill>
              </a:rPr>
              <a:t>ADCO RED: Manufacturers must have a clear picture on the frequency use in EU, EEA and EFTA, also about usage restrictions.</a:t>
            </a:r>
          </a:p>
          <a:p>
            <a:pPr eaLnBrk="1" hangingPunct="1"/>
            <a:r>
              <a:rPr lang="en-GB" dirty="0" smtClean="0">
                <a:solidFill>
                  <a:srgbClr val="002060"/>
                </a:solidFill>
              </a:rPr>
              <a:t>RED-CA: Accurate and up to date information on the spectrum use is key for the RE-D, and key to all users.</a:t>
            </a:r>
            <a:br>
              <a:rPr lang="en-GB" dirty="0" smtClean="0">
                <a:solidFill>
                  <a:srgbClr val="002060"/>
                </a:solidFill>
              </a:rPr>
            </a:br>
            <a:r>
              <a:rPr lang="en-GB" dirty="0" smtClean="0">
                <a:solidFill>
                  <a:srgbClr val="002060"/>
                </a:solidFill>
              </a:rPr>
              <a:t>Easy of search: commonly used harmonised spectrum search for Wi-Fi, LTE bands, commonly used nearly harmonised spectrum, e.g. those covered by ERC/REC 70-03 for SRDs, and related standards.</a:t>
            </a:r>
            <a:br>
              <a:rPr lang="en-GB" dirty="0" smtClean="0">
                <a:solidFill>
                  <a:srgbClr val="002060"/>
                </a:solidFill>
              </a:rPr>
            </a:br>
            <a:r>
              <a:rPr lang="en-GB" dirty="0" smtClean="0">
                <a:solidFill>
                  <a:srgbClr val="002060"/>
                </a:solidFill>
              </a:rPr>
              <a:t>Update history is important, improvements may be helpful.</a:t>
            </a:r>
          </a:p>
          <a:p>
            <a:pPr eaLnBrk="1" hangingPunct="1"/>
            <a:endParaRPr lang="en-GB" dirty="0" smtClean="0">
              <a:solidFill>
                <a:srgbClr val="002060"/>
              </a:solidFill>
            </a:endParaRPr>
          </a:p>
          <a:p>
            <a:pPr eaLnBrk="1" hangingPunct="1"/>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8</a:t>
            </a:fld>
            <a:endParaRPr lang="en-GB"/>
          </a:p>
        </p:txBody>
      </p:sp>
    </p:spTree>
    <p:extLst>
      <p:ext uri="{BB962C8B-B14F-4D97-AF65-F5344CB8AC3E}">
        <p14:creationId xmlns:p14="http://schemas.microsoft.com/office/powerpoint/2010/main" val="280285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Session 4</a:t>
            </a:r>
          </a:p>
        </p:txBody>
      </p:sp>
      <p:sp>
        <p:nvSpPr>
          <p:cNvPr id="7170" name="Content Placeholder 2"/>
          <p:cNvSpPr>
            <a:spLocks noGrp="1"/>
          </p:cNvSpPr>
          <p:nvPr>
            <p:ph idx="1"/>
          </p:nvPr>
        </p:nvSpPr>
        <p:spPr>
          <a:xfrm>
            <a:off x="395536" y="1700808"/>
            <a:ext cx="8226425" cy="4824536"/>
          </a:xfrm>
        </p:spPr>
        <p:txBody>
          <a:bodyPr/>
          <a:lstStyle/>
          <a:p>
            <a:pPr marL="0" indent="0" eaLnBrk="1" hangingPunct="1">
              <a:buNone/>
            </a:pPr>
            <a:r>
              <a:rPr lang="en-US" u="sng" dirty="0">
                <a:solidFill>
                  <a:srgbClr val="002060"/>
                </a:solidFill>
              </a:rPr>
              <a:t>Proposal for an Application Programming </a:t>
            </a:r>
            <a:r>
              <a:rPr lang="en-US" u="sng" dirty="0" smtClean="0">
                <a:solidFill>
                  <a:srgbClr val="002060"/>
                </a:solidFill>
              </a:rPr>
              <a:t>Interface (API)</a:t>
            </a:r>
            <a:r>
              <a:rPr lang="en-GB" u="sng" dirty="0" smtClean="0">
                <a:solidFill>
                  <a:srgbClr val="002060"/>
                </a:solidFill>
              </a:rPr>
              <a:t/>
            </a:r>
            <a:br>
              <a:rPr lang="en-GB" u="sng" dirty="0" smtClean="0">
                <a:solidFill>
                  <a:srgbClr val="002060"/>
                </a:solidFill>
              </a:rPr>
            </a:br>
            <a:r>
              <a:rPr lang="en-GB" dirty="0" smtClean="0">
                <a:solidFill>
                  <a:srgbClr val="002060"/>
                </a:solidFill>
              </a:rPr>
              <a:t/>
            </a:r>
            <a:br>
              <a:rPr lang="en-GB" dirty="0" smtClean="0">
                <a:solidFill>
                  <a:srgbClr val="002060"/>
                </a:solidFill>
              </a:rPr>
            </a:br>
            <a:r>
              <a:rPr lang="en-GB" sz="2000" dirty="0" smtClean="0">
                <a:solidFill>
                  <a:srgbClr val="002060"/>
                </a:solidFill>
              </a:rPr>
              <a:t>Web-service and improved visualization planned to be added. This API will make it possible to use EFIS online in external systems. API may also be used to import information from ETSI about published </a:t>
            </a:r>
            <a:r>
              <a:rPr lang="en-GB" sz="2000" smtClean="0">
                <a:solidFill>
                  <a:srgbClr val="002060"/>
                </a:solidFill>
              </a:rPr>
              <a:t>harmonised standards (and cited in the OJEU). </a:t>
            </a:r>
            <a:r>
              <a:rPr lang="en-GB" sz="2000" dirty="0" smtClean="0">
                <a:solidFill>
                  <a:srgbClr val="002060"/>
                </a:solidFill>
              </a:rPr>
              <a:t>It will also be introduced in EFIS and will be a new additional feature for import/export. The existing XML import/export facility will remain as another option in EFIS. The API in EFIS and the new documentation database for documentation must be 100% compatible. This will make it possible that the same information will be handled only one time (increase work efficiency). It avoids deviations in the tools (</a:t>
            </a:r>
            <a:r>
              <a:rPr lang="en-GB" sz="2000" dirty="0" err="1" smtClean="0">
                <a:solidFill>
                  <a:srgbClr val="002060"/>
                </a:solidFill>
              </a:rPr>
              <a:t>DocDB</a:t>
            </a:r>
            <a:r>
              <a:rPr lang="en-GB" sz="2000" dirty="0" smtClean="0">
                <a:solidFill>
                  <a:srgbClr val="002060"/>
                </a:solidFill>
              </a:rPr>
              <a:t> and EFIS). The precise architecture (one common API module for both, EFIS and the new documentation database) is under consideration. The developments will bring the new documentation database and EFIS step-by-step closer </a:t>
            </a:r>
            <a:r>
              <a:rPr lang="en-US" sz="2000" dirty="0" smtClean="0">
                <a:solidFill>
                  <a:srgbClr val="002060"/>
                </a:solidFill>
              </a:rPr>
              <a:t>together</a:t>
            </a:r>
            <a:r>
              <a:rPr lang="en-US" sz="2000" dirty="0">
                <a:solidFill>
                  <a:srgbClr val="002060"/>
                </a:solidFill>
              </a:rPr>
              <a:t>.</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9</a:t>
            </a:fld>
            <a:endParaRPr lang="en-GB"/>
          </a:p>
        </p:txBody>
      </p:sp>
    </p:spTree>
    <p:extLst>
      <p:ext uri="{BB962C8B-B14F-4D97-AF65-F5344CB8AC3E}">
        <p14:creationId xmlns:p14="http://schemas.microsoft.com/office/powerpoint/2010/main" val="3592509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Words>
  <Application>Microsoft Office PowerPoint</Application>
  <PresentationFormat>On-screen Show (4:3)</PresentationFormat>
  <Paragraphs>72</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Overview, follow-up activities for EFIS/MG and WG FM</vt:lpstr>
      <vt:lpstr>ECO Workshop on EFIS</vt:lpstr>
      <vt:lpstr>Session 1</vt:lpstr>
      <vt:lpstr>Session 1</vt:lpstr>
      <vt:lpstr>Session 1</vt:lpstr>
      <vt:lpstr>Session 2</vt:lpstr>
      <vt:lpstr>Session 3</vt:lpstr>
      <vt:lpstr>Session 4</vt:lpstr>
      <vt:lpstr>Session 4</vt:lpstr>
      <vt:lpstr>ECO Workshop on EFIS</vt:lpstr>
    </vt:vector>
  </TitlesOfParts>
  <Manager>Thomas.Weilacher@BNetzA.de</Manager>
  <Company>ECC Working Group 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Workshop on EFIS</dc:title>
  <dc:subject>Overview, follow-up activities</dc:subject>
  <dc:creator>Thomas.Weilacher@BNetzA.de</dc:creator>
  <cp:keywords>ECC Presentation</cp:keywords>
  <dc:description>19 September 2017</dc:description>
  <cp:lastModifiedBy>Thomas Weber</cp:lastModifiedBy>
  <cp:revision>320</cp:revision>
  <cp:lastPrinted>2013-09-04T13:15:59Z</cp:lastPrinted>
  <dcterms:created xsi:type="dcterms:W3CDTF">2011-06-28T16:48:17Z</dcterms:created>
  <dcterms:modified xsi:type="dcterms:W3CDTF">2017-09-20T04:16:50Z</dcterms:modified>
  <cp:category>Mainz / Germany</cp:category>
</cp:coreProperties>
</file>